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57" r:id="rId9"/>
    <p:sldId id="265" r:id="rId10"/>
    <p:sldId id="266" r:id="rId11"/>
    <p:sldId id="267" r:id="rId12"/>
    <p:sldId id="268" r:id="rId13"/>
    <p:sldId id="270" r:id="rId14"/>
    <p:sldId id="278" r:id="rId15"/>
    <p:sldId id="269" r:id="rId16"/>
    <p:sldId id="271" r:id="rId17"/>
    <p:sldId id="273" r:id="rId18"/>
    <p:sldId id="274" r:id="rId19"/>
    <p:sldId id="275" r:id="rId20"/>
    <p:sldId id="272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cikit-learn.org/stable/modules/generated/sklearn.impute.IterativeImputer.html#sklearn.impute.IterativeImput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6E21397-F64C-4B80-9AEB-81F04D920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b="1" spc="600" dirty="0"/>
              <a:t>ETUDE DE MARCHE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008741-194E-4CD1-9A48-6ED5D978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00" y="628444"/>
            <a:ext cx="8318928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7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790C26E-6FD4-4E95-9018-0D6889755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96" t="19864" r="15329" b="10829"/>
          <a:stretch/>
        </p:blipFill>
        <p:spPr>
          <a:xfrm>
            <a:off x="2110364" y="1037312"/>
            <a:ext cx="6138937" cy="51792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56B4F5-810A-4431-B31B-76A63E2D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0708"/>
          </a:xfrm>
        </p:spPr>
        <p:txBody>
          <a:bodyPr/>
          <a:lstStyle/>
          <a:p>
            <a:pPr marL="0" indent="0" algn="ctr">
              <a:buNone/>
            </a:pPr>
            <a:r>
              <a:rPr lang="fr-FR" sz="4800" dirty="0"/>
              <a:t>Le </a:t>
            </a:r>
            <a:r>
              <a:rPr lang="fr-FR" sz="4800" dirty="0" err="1"/>
              <a:t>Kmeans</a:t>
            </a:r>
            <a:endParaRPr lang="fr-FR" sz="4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BF47AA-1B1D-4E06-BCBD-09415F4A579C}"/>
              </a:ext>
            </a:extLst>
          </p:cNvPr>
          <p:cNvSpPr txBox="1"/>
          <p:nvPr/>
        </p:nvSpPr>
        <p:spPr>
          <a:xfrm>
            <a:off x="455828" y="1819860"/>
            <a:ext cx="24199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Exemple de pays par cluster</a:t>
            </a:r>
          </a:p>
          <a:p>
            <a:r>
              <a:rPr lang="fr-FR" sz="1100" b="1" dirty="0"/>
              <a:t> </a:t>
            </a:r>
          </a:p>
          <a:p>
            <a:r>
              <a:rPr lang="fr-FR" sz="1100" b="1" dirty="0"/>
              <a:t>Group </a:t>
            </a:r>
            <a:r>
              <a:rPr lang="fr-FR" sz="1100" b="1" dirty="0" err="1"/>
              <a:t>Kmeans</a:t>
            </a:r>
            <a:r>
              <a:rPr lang="fr-FR" sz="1100" b="1" dirty="0"/>
              <a:t> 1</a:t>
            </a:r>
          </a:p>
          <a:p>
            <a:r>
              <a:rPr lang="fr-FR" sz="1100" b="1" dirty="0"/>
              <a:t>Afghanistan, Afrique du Sud, Albanie, Algérie, Angola, Antigua-et-Barbuda,, Turquie, Ukraine, Uruguay, Vanuatu, Venezuela (République bolivarienne du), Viet Nam, Yémen, Zambie, Zimbabwe, Égypte, Équateur, Éthiopie, Îles Salomon</a:t>
            </a:r>
          </a:p>
          <a:p>
            <a:r>
              <a:rPr lang="fr-FR" sz="1100" b="1" dirty="0"/>
              <a:t> </a:t>
            </a:r>
          </a:p>
          <a:p>
            <a:r>
              <a:rPr lang="fr-FR" sz="1100" b="1" dirty="0"/>
              <a:t>Group </a:t>
            </a:r>
            <a:r>
              <a:rPr lang="fr-FR" sz="1100" b="1" dirty="0" err="1"/>
              <a:t>Kmeans</a:t>
            </a:r>
            <a:r>
              <a:rPr lang="fr-FR" sz="1100" b="1" dirty="0"/>
              <a:t> 2</a:t>
            </a:r>
          </a:p>
          <a:p>
            <a:r>
              <a:rPr lang="fr-FR" sz="1100" b="1" dirty="0"/>
              <a:t>Chine - RAS de Macao, Irlande, Islande, Luxembourg, Norvège, Suisse</a:t>
            </a:r>
          </a:p>
          <a:p>
            <a:endParaRPr lang="fr-FR" sz="1400" b="1" dirty="0"/>
          </a:p>
          <a:p>
            <a:r>
              <a:rPr lang="fr-FR" sz="1100" b="1" dirty="0"/>
              <a:t>Group </a:t>
            </a:r>
            <a:r>
              <a:rPr lang="fr-FR" sz="1100" b="1" dirty="0" err="1"/>
              <a:t>Kmeans</a:t>
            </a:r>
            <a:r>
              <a:rPr lang="fr-FR" sz="1100" b="1" dirty="0"/>
              <a:t> 3</a:t>
            </a:r>
          </a:p>
          <a:p>
            <a:r>
              <a:rPr lang="fr-FR" sz="1100" b="1" dirty="0"/>
              <a:t>Allemagne, Australie, Autriche, Bahamas, Belgique, Canada, Chine - RAS de et d'Irlande du Nord, République de Corée, Suède, Émirats arabes unis, États-Unis d'Amérique</a:t>
            </a:r>
          </a:p>
          <a:p>
            <a:endParaRPr lang="fr-FR" sz="1100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2473D559-A1D3-4560-8864-FE4DE56C8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955286"/>
              </p:ext>
            </p:extLst>
          </p:nvPr>
        </p:nvGraphicFramePr>
        <p:xfrm>
          <a:off x="175491" y="139286"/>
          <a:ext cx="1634836" cy="1397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7418">
                  <a:extLst>
                    <a:ext uri="{9D8B030D-6E8A-4147-A177-3AD203B41FA5}">
                      <a16:colId xmlns:a16="http://schemas.microsoft.com/office/drawing/2014/main" val="967608432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3724597354"/>
                    </a:ext>
                  </a:extLst>
                </a:gridCol>
              </a:tblGrid>
              <a:tr h="361461">
                <a:tc>
                  <a:txBody>
                    <a:bodyPr/>
                    <a:lstStyle/>
                    <a:p>
                      <a:r>
                        <a:rPr lang="fr-FR" sz="105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Nombre de Pays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123476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r>
                        <a:rPr lang="fr-FR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8614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r>
                        <a:rPr lang="fr-FR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8668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r>
                        <a:rPr lang="fr-FR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530615"/>
                  </a:ext>
                </a:extLst>
              </a:tr>
            </a:tbl>
          </a:graphicData>
        </a:graphic>
      </p:graphicFrame>
      <p:pic>
        <p:nvPicPr>
          <p:cNvPr id="4099" name="Picture 3">
            <a:extLst>
              <a:ext uri="{FF2B5EF4-FFF2-40B4-BE49-F238E27FC236}">
                <a16:creationId xmlns:a16="http://schemas.microsoft.com/office/drawing/2014/main" id="{38A6F0E8-336E-4E06-A950-737AD25B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434" y="1559678"/>
            <a:ext cx="441007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2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56B4F5-810A-4431-B31B-76A63E2D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0708"/>
          </a:xfrm>
        </p:spPr>
        <p:txBody>
          <a:bodyPr/>
          <a:lstStyle/>
          <a:p>
            <a:pPr marL="0" indent="0">
              <a:buNone/>
            </a:pPr>
            <a:r>
              <a:rPr lang="fr-FR" sz="4800" dirty="0"/>
              <a:t>Le </a:t>
            </a:r>
            <a:r>
              <a:rPr lang="fr-FR" sz="4800" dirty="0" err="1"/>
              <a:t>Kmeans</a:t>
            </a:r>
            <a:endParaRPr lang="fr-FR" sz="48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D5402A6-A3D0-424C-A1CA-794AAE9A2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9" y="1037311"/>
            <a:ext cx="7494529" cy="51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F15B44-D38F-448B-9ABC-5E92D180BEFF}"/>
              </a:ext>
            </a:extLst>
          </p:cNvPr>
          <p:cNvSpPr/>
          <p:nvPr/>
        </p:nvSpPr>
        <p:spPr>
          <a:xfrm>
            <a:off x="7629239" y="3152439"/>
            <a:ext cx="4461161" cy="31929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Cluster 1: Pays à haute densité de population, faible revenu, et à stabilité politique mauvaise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Cluster 2: comporte un petit nombre de pays, mais le PIB moyen est très élevé, une attention particulière aux TO et au TDI: (Pays importateur / protectionniste)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Cluster 3: Pays représentant le nord économique</a:t>
            </a:r>
          </a:p>
          <a:p>
            <a:pPr algn="ctr"/>
            <a:endParaRPr lang="fr-FR" dirty="0"/>
          </a:p>
        </p:txBody>
      </p:sp>
      <p:pic>
        <p:nvPicPr>
          <p:cNvPr id="13" name="Image 12" descr="Une image contenant carte&#10;&#10;Description générée automatiquement">
            <a:extLst>
              <a:ext uri="{FF2B5EF4-FFF2-40B4-BE49-F238E27FC236}">
                <a16:creationId xmlns:a16="http://schemas.microsoft.com/office/drawing/2014/main" id="{6F7132BE-644C-426B-8553-52ED53C1C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64" b="26138"/>
          <a:stretch/>
        </p:blipFill>
        <p:spPr>
          <a:xfrm>
            <a:off x="7629239" y="512618"/>
            <a:ext cx="4387411" cy="24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7AEE15A-6FC8-4B1A-B030-72535CA82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6" t="18417" r="15985" b="12627"/>
          <a:stretch/>
        </p:blipFill>
        <p:spPr>
          <a:xfrm>
            <a:off x="2970641" y="838179"/>
            <a:ext cx="5653581" cy="55340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56B4F5-810A-4431-B31B-76A63E2D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0708"/>
          </a:xfrm>
        </p:spPr>
        <p:txBody>
          <a:bodyPr/>
          <a:lstStyle/>
          <a:p>
            <a:pPr marL="0" indent="0" algn="ctr">
              <a:buNone/>
            </a:pPr>
            <a:r>
              <a:rPr lang="fr-FR" sz="4800" dirty="0"/>
              <a:t>ACP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BF47AA-1B1D-4E06-BCBD-09415F4A579C}"/>
              </a:ext>
            </a:extLst>
          </p:cNvPr>
          <p:cNvSpPr txBox="1"/>
          <p:nvPr/>
        </p:nvSpPr>
        <p:spPr>
          <a:xfrm>
            <a:off x="720437" y="1788020"/>
            <a:ext cx="241992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Exemple de pays par cluster</a:t>
            </a:r>
          </a:p>
          <a:p>
            <a:endParaRPr lang="fr-FR" sz="1400" b="1" dirty="0"/>
          </a:p>
          <a:p>
            <a:r>
              <a:rPr lang="fr-FR" sz="1100" b="1" dirty="0"/>
              <a:t>Group ACP 1</a:t>
            </a:r>
          </a:p>
          <a:p>
            <a:r>
              <a:rPr lang="fr-FR" sz="1100" b="1" dirty="0"/>
              <a:t>Afrique du Sud, Albanie, Algérie,, El Salvador, Espagne, Estonie, Eswatini, Fidji, Finlande, France, Fédération de Russie, Gabon,, Paraguay, Pays-Bas, Philippines, du), Viet Nam, Égypte, Émirats arabes unis, Équateur, États-Unis d'Amérique, Éthiopie, Îles Salomon</a:t>
            </a:r>
          </a:p>
          <a:p>
            <a:r>
              <a:rPr lang="fr-FR" sz="1100" b="1" dirty="0"/>
              <a:t> </a:t>
            </a:r>
          </a:p>
          <a:p>
            <a:r>
              <a:rPr lang="fr-FR" sz="1100" b="1" dirty="0"/>
              <a:t>Group ACP 2</a:t>
            </a:r>
          </a:p>
          <a:p>
            <a:r>
              <a:rPr lang="fr-FR" sz="1100" b="1" dirty="0"/>
              <a:t>Burkina Faso, Bénin, Cabo Verde, Gambie, Haïti, Lesotho, Libéria, Rwanda, Tadjikistan, Togo</a:t>
            </a:r>
          </a:p>
          <a:p>
            <a:r>
              <a:rPr lang="fr-FR" sz="1100" b="1" dirty="0"/>
              <a:t> </a:t>
            </a:r>
          </a:p>
          <a:p>
            <a:r>
              <a:rPr lang="fr-FR" sz="1100" b="1" dirty="0"/>
              <a:t>Group ACP 3</a:t>
            </a:r>
          </a:p>
          <a:p>
            <a:r>
              <a:rPr lang="fr-FR" sz="1100" b="1" dirty="0"/>
              <a:t>Afghanistan, Bolivie (État plurinational de), Cameroun, Guinée, Guinée-Bissau, Honduras, Jordanie, Madagascar, Nicaragua, Niger, Népal, Ouganda, Pakistan, République centrafricaine, République-Unie de Tanzanie, Sierra Leone, Ukraine, Yémen, Zambie, Zimbabwe</a:t>
            </a:r>
            <a:endParaRPr lang="fr-FR" sz="1100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2473D559-A1D3-4560-8864-FE4DE56C8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27331"/>
              </p:ext>
            </p:extLst>
          </p:nvPr>
        </p:nvGraphicFramePr>
        <p:xfrm>
          <a:off x="175491" y="139286"/>
          <a:ext cx="1634836" cy="1397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7418">
                  <a:extLst>
                    <a:ext uri="{9D8B030D-6E8A-4147-A177-3AD203B41FA5}">
                      <a16:colId xmlns:a16="http://schemas.microsoft.com/office/drawing/2014/main" val="967608432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3724597354"/>
                    </a:ext>
                  </a:extLst>
                </a:gridCol>
              </a:tblGrid>
              <a:tr h="361461">
                <a:tc>
                  <a:txBody>
                    <a:bodyPr/>
                    <a:lstStyle/>
                    <a:p>
                      <a:r>
                        <a:rPr lang="fr-FR" sz="105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Nombre de Pays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123476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r>
                        <a:rPr lang="fr-FR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86148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r>
                        <a:rPr lang="fr-FR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86684"/>
                  </a:ext>
                </a:extLst>
              </a:tr>
              <a:tr h="328769">
                <a:tc>
                  <a:txBody>
                    <a:bodyPr/>
                    <a:lstStyle/>
                    <a:p>
                      <a:r>
                        <a:rPr lang="fr-FR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530615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CC4B8CE2-E172-4219-B830-73F2FB48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4"/>
          <a:stretch/>
        </p:blipFill>
        <p:spPr>
          <a:xfrm>
            <a:off x="8599981" y="-637309"/>
            <a:ext cx="3146364" cy="74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65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A0764-BF99-499D-A81D-8F9A314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579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ACP</a:t>
            </a:r>
            <a:br>
              <a:rPr lang="fr-FR" dirty="0"/>
            </a:br>
            <a:r>
              <a:rPr lang="fr-FR" sz="4000" b="1" dirty="0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Nuage de points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5A5CC01-1E7E-489A-A3FD-DF1910371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91015" y="600364"/>
            <a:ext cx="12607525" cy="62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5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A0764-BF99-499D-A81D-8F9A314C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0364"/>
            <a:ext cx="10058400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ACP</a:t>
            </a:r>
            <a:br>
              <a:rPr lang="fr-FR" dirty="0"/>
            </a:br>
            <a:r>
              <a:rPr lang="fr-FR" sz="4000" b="1" dirty="0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Résultat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C90822-9E80-4833-AA74-9FD3450C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0" t="26229" r="24848" b="30943"/>
          <a:stretch/>
        </p:blipFill>
        <p:spPr>
          <a:xfrm>
            <a:off x="130530" y="1874982"/>
            <a:ext cx="3972332" cy="3629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781112-5D6E-406D-8183-05A048D96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97" t="25151" r="17803" b="20438"/>
          <a:stretch/>
        </p:blipFill>
        <p:spPr>
          <a:xfrm>
            <a:off x="3980874" y="1874982"/>
            <a:ext cx="5299291" cy="4054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85324D-8E26-4265-883A-C6224111B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49" t="28653" r="21383" b="26633"/>
          <a:stretch/>
        </p:blipFill>
        <p:spPr>
          <a:xfrm>
            <a:off x="7953207" y="1874982"/>
            <a:ext cx="4238794" cy="33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4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56B4F5-810A-4431-B31B-76A63E2D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0708"/>
          </a:xfrm>
        </p:spPr>
        <p:txBody>
          <a:bodyPr/>
          <a:lstStyle/>
          <a:p>
            <a:pPr marL="0" indent="0">
              <a:buNone/>
            </a:pPr>
            <a:r>
              <a:rPr lang="fr-FR" sz="4800" dirty="0"/>
              <a:t>ACP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FF731F-E9F4-40F4-BCB9-CA89B0BB7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0875"/>
            <a:ext cx="6838619" cy="4896249"/>
          </a:xfrm>
        </p:spPr>
      </p:pic>
      <p:pic>
        <p:nvPicPr>
          <p:cNvPr id="11" name="Image 10" descr="Une image contenant carte&#10;&#10;Description générée automatiquement">
            <a:extLst>
              <a:ext uri="{FF2B5EF4-FFF2-40B4-BE49-F238E27FC236}">
                <a16:creationId xmlns:a16="http://schemas.microsoft.com/office/drawing/2014/main" id="{22B4FD5B-586C-4477-A3AE-C77B36106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54" b="18005"/>
          <a:stretch/>
        </p:blipFill>
        <p:spPr>
          <a:xfrm>
            <a:off x="6533819" y="0"/>
            <a:ext cx="5556581" cy="3269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140D94-0E76-4CB7-9249-BDF30A222825}"/>
              </a:ext>
            </a:extLst>
          </p:cNvPr>
          <p:cNvSpPr/>
          <p:nvPr/>
        </p:nvSpPr>
        <p:spPr>
          <a:xfrm>
            <a:off x="7629239" y="3152439"/>
            <a:ext cx="4461161" cy="31929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Cluster 1: Seul cluster stable politiquement, au PIB très élevé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Cluster 2: comporte un petit nombre de pays, PIB très faible, instable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Cluster 3: Pays très instable au PIB très faible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514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EECBA-10F6-4C6F-9EA7-E760D76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1760"/>
          </a:xfrm>
        </p:spPr>
        <p:txBody>
          <a:bodyPr/>
          <a:lstStyle/>
          <a:p>
            <a:pPr algn="ctr"/>
            <a:r>
              <a:rPr lang="fr-FR" dirty="0"/>
              <a:t>COMPARAISON DES RESULTATS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5E53B2-98E1-4BF8-AB0B-9728A5C2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1" y="1034472"/>
            <a:ext cx="10852727" cy="59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EECBA-10F6-4C6F-9EA7-E760D76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5771"/>
            <a:ext cx="10058400" cy="82176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Sélection des clusters par méthodes</a:t>
            </a:r>
            <a:br>
              <a:rPr lang="fr-FR" dirty="0"/>
            </a:br>
            <a:r>
              <a:rPr lang="fr-FR" sz="4000" b="1" dirty="0" err="1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Kmeans</a:t>
            </a:r>
            <a:endParaRPr lang="fr-FR" sz="4000" b="1" dirty="0">
              <a:solidFill>
                <a:srgbClr val="5E36F3"/>
              </a:solidFill>
              <a:latin typeface="inherit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7CA523-D479-411C-B58C-5734E817D1B6}"/>
              </a:ext>
            </a:extLst>
          </p:cNvPr>
          <p:cNvSpPr txBox="1"/>
          <p:nvPr/>
        </p:nvSpPr>
        <p:spPr>
          <a:xfrm>
            <a:off x="9267094" y="1410045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variables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8D4B66-9863-46E9-A235-060C89F29FAA}"/>
              </a:ext>
            </a:extLst>
          </p:cNvPr>
          <p:cNvSpPr txBox="1"/>
          <p:nvPr/>
        </p:nvSpPr>
        <p:spPr>
          <a:xfrm>
            <a:off x="557376" y="1337531"/>
            <a:ext cx="415636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Exemple pays des clusters 2 </a:t>
            </a:r>
            <a:r>
              <a:rPr lang="fr-FR" sz="2000" b="1" dirty="0"/>
              <a:t>&amp;</a:t>
            </a:r>
            <a:r>
              <a:rPr lang="fr-FR" sz="2400" b="1" dirty="0"/>
              <a:t> 3</a:t>
            </a:r>
          </a:p>
          <a:p>
            <a:endParaRPr lang="fr-FR" sz="2400" b="1" dirty="0"/>
          </a:p>
          <a:p>
            <a:r>
              <a:rPr lang="fr-FR" sz="2400" b="1" dirty="0"/>
              <a:t>6+26 Pays</a:t>
            </a:r>
          </a:p>
          <a:p>
            <a:endParaRPr lang="fr-FR" sz="2400" b="1" dirty="0"/>
          </a:p>
          <a:p>
            <a:r>
              <a:rPr lang="fr-FR" sz="1800" b="1" dirty="0"/>
              <a:t>Group </a:t>
            </a:r>
            <a:r>
              <a:rPr lang="fr-FR" sz="1800" b="1" dirty="0" err="1"/>
              <a:t>Kmeans</a:t>
            </a:r>
            <a:r>
              <a:rPr lang="fr-FR" sz="1800" b="1" dirty="0"/>
              <a:t> 2</a:t>
            </a:r>
          </a:p>
          <a:p>
            <a:r>
              <a:rPr lang="fr-FR" sz="1800" b="1" dirty="0"/>
              <a:t>Chine - RAS de Macao, Irlande, Islande, Luxembourg, Norvège, Suisse</a:t>
            </a:r>
          </a:p>
          <a:p>
            <a:endParaRPr lang="fr-FR" sz="2400" b="1" dirty="0"/>
          </a:p>
          <a:p>
            <a:r>
              <a:rPr lang="fr-FR" sz="1800" b="1" dirty="0"/>
              <a:t>Group </a:t>
            </a:r>
            <a:r>
              <a:rPr lang="fr-FR" sz="1800" b="1" dirty="0" err="1"/>
              <a:t>Kmeans</a:t>
            </a:r>
            <a:r>
              <a:rPr lang="fr-FR" sz="1800" b="1" dirty="0"/>
              <a:t> 3</a:t>
            </a:r>
          </a:p>
          <a:p>
            <a:r>
              <a:rPr lang="fr-FR" sz="1800" b="1" dirty="0"/>
              <a:t>Allemagne, Australie, Autriche, Bahamas, Belgique, Canada, Chine - RAS de et d'Irlande du Nord, République de Corée, Suède, Émirats arabes unis, États-Unis d'Amérique</a:t>
            </a:r>
          </a:p>
          <a:p>
            <a:endParaRPr lang="fr-FR" b="1" dirty="0"/>
          </a:p>
          <a:p>
            <a:endParaRPr lang="fr-FR" sz="18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F7B4B69-96F4-47FA-9D8F-EDD5E9EC3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3" t="44815" r="23409" b="21785"/>
          <a:stretch/>
        </p:blipFill>
        <p:spPr>
          <a:xfrm>
            <a:off x="6096000" y="1851891"/>
            <a:ext cx="5381605" cy="38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EECBA-10F6-4C6F-9EA7-E760D76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5771"/>
            <a:ext cx="10058400" cy="82176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Sélection des clusters par méthodes</a:t>
            </a:r>
            <a:br>
              <a:rPr lang="fr-FR" dirty="0"/>
            </a:br>
            <a:r>
              <a:rPr lang="fr-FR" sz="4000" b="1" dirty="0" err="1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Dendogramme</a:t>
            </a:r>
            <a:endParaRPr lang="fr-FR" sz="4000" b="1" dirty="0">
              <a:solidFill>
                <a:srgbClr val="5E36F3"/>
              </a:solidFill>
              <a:latin typeface="inherit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7CA523-D479-411C-B58C-5734E817D1B6}"/>
              </a:ext>
            </a:extLst>
          </p:cNvPr>
          <p:cNvSpPr txBox="1"/>
          <p:nvPr/>
        </p:nvSpPr>
        <p:spPr>
          <a:xfrm>
            <a:off x="9328728" y="1337531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variables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8D4B66-9863-46E9-A235-060C89F29FAA}"/>
              </a:ext>
            </a:extLst>
          </p:cNvPr>
          <p:cNvSpPr txBox="1"/>
          <p:nvPr/>
        </p:nvSpPr>
        <p:spPr>
          <a:xfrm>
            <a:off x="677449" y="1337531"/>
            <a:ext cx="4156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Exemple de pays du cluster 2</a:t>
            </a:r>
          </a:p>
          <a:p>
            <a:endParaRPr lang="fr-FR" sz="2400" b="1" dirty="0"/>
          </a:p>
          <a:p>
            <a:r>
              <a:rPr lang="fr-FR" sz="2400" b="1" dirty="0"/>
              <a:t>122 Pays</a:t>
            </a:r>
          </a:p>
          <a:p>
            <a:r>
              <a:rPr lang="fr-FR" sz="1800" dirty="0"/>
              <a:t> </a:t>
            </a:r>
          </a:p>
          <a:p>
            <a:endParaRPr lang="fr-FR" sz="1800" b="1" dirty="0"/>
          </a:p>
          <a:p>
            <a:r>
              <a:rPr lang="fr-FR" sz="1800" dirty="0"/>
              <a:t>Barbade, Belgique, Belize, Botswana, Brésil, Bélarus, Cambodge, Canada, Chine - RAS de Hong-Kong, Chine - RAS de Macao, Turkménistan, Turquie, Uruguay, Nam, Égypte, Émirats arabes unis, Équateur, États-Unis d'Amérique</a:t>
            </a:r>
          </a:p>
          <a:p>
            <a:endParaRPr lang="fr-FR" b="1" dirty="0"/>
          </a:p>
          <a:p>
            <a:endParaRPr lang="fr-FR" sz="18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D7D7F5-B856-455C-B439-9E4154A73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82" t="32692" r="24848" b="33368"/>
          <a:stretch/>
        </p:blipFill>
        <p:spPr>
          <a:xfrm>
            <a:off x="7232073" y="1941882"/>
            <a:ext cx="4487273" cy="35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5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EECBA-10F6-4C6F-9EA7-E760D767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5771"/>
            <a:ext cx="10058400" cy="82176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Sélection des clusters par méthodes</a:t>
            </a:r>
            <a:br>
              <a:rPr lang="fr-FR" dirty="0"/>
            </a:br>
            <a:r>
              <a:rPr lang="fr-FR" sz="4000" b="1" dirty="0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ACP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7CA523-D479-411C-B58C-5734E817D1B6}"/>
              </a:ext>
            </a:extLst>
          </p:cNvPr>
          <p:cNvSpPr txBox="1"/>
          <p:nvPr/>
        </p:nvSpPr>
        <p:spPr>
          <a:xfrm>
            <a:off x="9083963" y="1337531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des variables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8D4B66-9863-46E9-A235-060C89F29FAA}"/>
              </a:ext>
            </a:extLst>
          </p:cNvPr>
          <p:cNvSpPr txBox="1"/>
          <p:nvPr/>
        </p:nvSpPr>
        <p:spPr>
          <a:xfrm>
            <a:off x="575849" y="1337531"/>
            <a:ext cx="41563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Exemple de pays du cluster 1</a:t>
            </a:r>
          </a:p>
          <a:p>
            <a:endParaRPr lang="fr-FR" sz="2800" dirty="0"/>
          </a:p>
          <a:p>
            <a:r>
              <a:rPr lang="fr-FR" sz="2800" dirty="0"/>
              <a:t>138 Pays</a:t>
            </a:r>
          </a:p>
          <a:p>
            <a:endParaRPr lang="fr-FR" sz="2800" dirty="0"/>
          </a:p>
          <a:p>
            <a:r>
              <a:rPr lang="fr-FR" sz="2000" dirty="0"/>
              <a:t>Group ACP 1</a:t>
            </a:r>
          </a:p>
          <a:p>
            <a:r>
              <a:rPr lang="fr-FR" sz="2000" dirty="0"/>
              <a:t>Afrique du Sud, Albanie, Algérie,, El Salvador, Espagne, Estonie, Eswatini, Fidji, Finlande, France, Fédération de Russie, Gabon, Paraguay, Pays-Bas, Philippines, du), Viet Nam, Égypte, Émirats arabes unis, Équateur, États-Unis d'Amérique, Éthiopie, Îles Salomon</a:t>
            </a:r>
          </a:p>
          <a:p>
            <a:endParaRPr lang="fr-FR" sz="1600" b="1" dirty="0"/>
          </a:p>
          <a:p>
            <a:endParaRPr lang="fr-FR" sz="1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B7A8E7-B6DC-4B10-8E6E-3D3F1518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97" t="32424" r="27424" b="26094"/>
          <a:stretch/>
        </p:blipFill>
        <p:spPr>
          <a:xfrm>
            <a:off x="7167788" y="1706863"/>
            <a:ext cx="4123668" cy="46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CB08D-FFE2-496D-944A-A10D5BC6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pc="6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185FA-05DC-47FD-9BC8-50FAF996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5488" lvl="2" indent="0">
              <a:buNone/>
            </a:pPr>
            <a:r>
              <a:rPr lang="fr-FR" dirty="0"/>
              <a:t>	</a:t>
            </a:r>
          </a:p>
          <a:p>
            <a:pPr marL="475488" lvl="2" indent="0">
              <a:buNone/>
            </a:pPr>
            <a:endParaRPr lang="fr-FR" sz="1800" dirty="0"/>
          </a:p>
          <a:p>
            <a:pPr marL="2065760" lvl="8" indent="-457200">
              <a:buFont typeface="+mj-lt"/>
              <a:buAutoNum type="arabicPeriod"/>
            </a:pPr>
            <a:r>
              <a:rPr lang="fr-FR" sz="2800" dirty="0"/>
              <a:t>Présentation des variables</a:t>
            </a:r>
          </a:p>
          <a:p>
            <a:pPr marL="2065760" lvl="8" indent="-457200">
              <a:buFont typeface="+mj-lt"/>
              <a:buAutoNum type="arabicPeriod"/>
            </a:pPr>
            <a:r>
              <a:rPr lang="fr-FR" sz="2800" dirty="0"/>
              <a:t>Présentation des méthodes de clustering utilisées</a:t>
            </a:r>
          </a:p>
          <a:p>
            <a:pPr marL="2065760" lvl="8" indent="-457200">
              <a:buFont typeface="+mj-lt"/>
              <a:buAutoNum type="arabicPeriod"/>
            </a:pPr>
            <a:r>
              <a:rPr lang="fr-FR" sz="2800" dirty="0"/>
              <a:t>Traitement des valeurs nulles</a:t>
            </a:r>
          </a:p>
          <a:p>
            <a:pPr marL="2065760" lvl="8" indent="-457200">
              <a:buFont typeface="+mj-lt"/>
              <a:buAutoNum type="arabicPeriod"/>
            </a:pPr>
            <a:r>
              <a:rPr lang="fr-FR" sz="2800" dirty="0"/>
              <a:t>Présentation résultat clustering</a:t>
            </a:r>
          </a:p>
          <a:p>
            <a:pPr marL="2065760" lvl="8" indent="-457200">
              <a:buFont typeface="+mj-lt"/>
              <a:buAutoNum type="arabicPeriod"/>
            </a:pPr>
            <a:r>
              <a:rPr lang="fr-FR" sz="2800" dirty="0"/>
              <a:t>Comparaison</a:t>
            </a:r>
          </a:p>
          <a:p>
            <a:pPr marL="2065760" lvl="8" indent="-457200">
              <a:buFont typeface="+mj-lt"/>
              <a:buAutoNum type="arabicPeriod"/>
            </a:pPr>
            <a:r>
              <a:rPr lang="fr-FR" sz="2800" dirty="0"/>
              <a:t>Proposition</a:t>
            </a:r>
          </a:p>
          <a:p>
            <a:pPr marL="475488" lvl="2" indent="0">
              <a:buNone/>
            </a:pPr>
            <a:endParaRPr lang="fr-FR" dirty="0"/>
          </a:p>
          <a:p>
            <a:pPr marL="475488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723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A7D5A75-4A2D-4D87-BEF7-ADC445B7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23" t="41044" r="16737" b="27441"/>
          <a:stretch/>
        </p:blipFill>
        <p:spPr>
          <a:xfrm>
            <a:off x="5580269" y="3646123"/>
            <a:ext cx="6177622" cy="2627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E072EE-995F-468F-8392-B13FC63A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7179"/>
          </a:xfrm>
        </p:spPr>
        <p:txBody>
          <a:bodyPr/>
          <a:lstStyle/>
          <a:p>
            <a:r>
              <a:rPr lang="fr-FR" dirty="0"/>
              <a:t>COMPARAISON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7EBB9F-BDC5-4A5D-B807-5D21D04C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598" y="6016370"/>
            <a:ext cx="8746836" cy="434109"/>
          </a:xfrm>
        </p:spPr>
        <p:txBody>
          <a:bodyPr>
            <a:normAutofit/>
          </a:bodyPr>
          <a:lstStyle/>
          <a:p>
            <a:r>
              <a:rPr lang="fr-FR" sz="1600" dirty="0"/>
              <a:t>                                    </a:t>
            </a:r>
            <a:r>
              <a:rPr lang="fr-FR" sz="1200" b="1" dirty="0"/>
              <a:t>Nombre de Pays                           6                         26                                  122                 138</a:t>
            </a:r>
            <a:endParaRPr lang="fr-FR" sz="16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36FA41-6B2C-4173-ABE9-39D8F49B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3" y="175491"/>
            <a:ext cx="10501747" cy="499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3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7128F-21C9-417D-98CE-0D8CE0D0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r>
              <a:rPr lang="fr-FR" dirty="0"/>
              <a:t>PROPOSITION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1D8152-66FE-48C0-856C-871A69BEA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821" y="3513112"/>
            <a:ext cx="4248726" cy="4010121"/>
          </a:xfrm>
        </p:spPr>
        <p:txBody>
          <a:bodyPr>
            <a:normAutofit/>
          </a:bodyPr>
          <a:lstStyle/>
          <a:p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Se baser sur la méthode </a:t>
            </a:r>
            <a:r>
              <a:rPr lang="fr-FR" sz="1800" i="1" dirty="0" err="1">
                <a:solidFill>
                  <a:schemeClr val="bg2">
                    <a:lumMod val="50000"/>
                  </a:schemeClr>
                </a:solidFill>
              </a:rPr>
              <a:t>Kmeans</a:t>
            </a:r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Le partitionnement est plus fin</a:t>
            </a:r>
          </a:p>
          <a:p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Le nombre de pays est restreint à 32 </a:t>
            </a:r>
          </a:p>
          <a:p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Le continent Africain n’est pas représenté:</a:t>
            </a:r>
          </a:p>
          <a:p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En cas d’intérêt pour ce continent, utiliser les résultat de la méthode </a:t>
            </a:r>
            <a:r>
              <a:rPr lang="fr-FR" sz="1800" i="1" dirty="0" err="1">
                <a:solidFill>
                  <a:schemeClr val="bg2">
                    <a:lumMod val="50000"/>
                  </a:schemeClr>
                </a:solidFill>
              </a:rPr>
              <a:t>Dendogramme</a:t>
            </a:r>
            <a:r>
              <a:rPr lang="fr-FR" sz="1800" i="1" dirty="0">
                <a:solidFill>
                  <a:schemeClr val="bg2">
                    <a:lumMod val="50000"/>
                  </a:schemeClr>
                </a:solidFill>
              </a:rPr>
              <a:t> (Cluster2) pour ce continent,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CE8B40-C1EA-4288-A21B-5AD44D151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1" t="38350" r="1515" b="16667"/>
          <a:stretch/>
        </p:blipFill>
        <p:spPr>
          <a:xfrm>
            <a:off x="0" y="1812143"/>
            <a:ext cx="7664427" cy="47592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107254-7210-4377-A1A8-73D130984972}"/>
              </a:ext>
            </a:extLst>
          </p:cNvPr>
          <p:cNvSpPr/>
          <p:nvPr/>
        </p:nvSpPr>
        <p:spPr>
          <a:xfrm>
            <a:off x="7706820" y="211820"/>
            <a:ext cx="4248727" cy="3051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Group </a:t>
            </a:r>
            <a:r>
              <a:rPr lang="fr-FR" sz="1400" dirty="0" err="1"/>
              <a:t>Kmeans</a:t>
            </a:r>
            <a:r>
              <a:rPr lang="fr-FR" sz="1400" dirty="0"/>
              <a:t> 1</a:t>
            </a:r>
          </a:p>
          <a:p>
            <a:pPr algn="ctr"/>
            <a:r>
              <a:rPr lang="fr-FR" sz="1400" dirty="0"/>
              <a:t>Chine - RAS de Macao, Irlande, Islande, Luxembourg, Norvège, Suisse</a:t>
            </a:r>
          </a:p>
          <a:p>
            <a:pPr algn="ctr"/>
            <a:r>
              <a:rPr lang="fr-FR" sz="1400" dirty="0"/>
              <a:t> </a:t>
            </a:r>
          </a:p>
          <a:p>
            <a:pPr algn="ctr"/>
            <a:r>
              <a:rPr lang="fr-FR" sz="1400" dirty="0"/>
              <a:t>Group </a:t>
            </a:r>
            <a:r>
              <a:rPr lang="fr-FR" sz="1400" dirty="0" err="1"/>
              <a:t>Kmeans</a:t>
            </a:r>
            <a:r>
              <a:rPr lang="fr-FR" sz="1400" dirty="0"/>
              <a:t> 2</a:t>
            </a:r>
          </a:p>
          <a:p>
            <a:pPr algn="ctr"/>
            <a:r>
              <a:rPr lang="fr-FR" sz="1400" dirty="0"/>
              <a:t>Allemagne, Australie, Autriche, Bahamas, Belgique, Canada, Chine - RAS de Hong-Kong, Chine, Taiwan Province de, Chypre, Danemark, Espagne, Finlande, France, Israël, Italie, Japon, Koweït, Malte, Nouvelle-Calédonie, Nouvelle-Zélande, Pays-Bas, Royaume-Uni de Grande-Bretagne et d'Irlande du Nord, République de Corée, Suède, Émirats arabes unis, États-Unis d'Amérique</a:t>
            </a:r>
          </a:p>
        </p:txBody>
      </p:sp>
    </p:spTree>
    <p:extLst>
      <p:ext uri="{BB962C8B-B14F-4D97-AF65-F5344CB8AC3E}">
        <p14:creationId xmlns:p14="http://schemas.microsoft.com/office/powerpoint/2010/main" val="390277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63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A2FC4-387D-4708-92DB-2CBE44FD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PRESENTATION DES VARIABLES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16D4D8A2-FBCE-4777-8ED7-A24334296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10058400" cy="33782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Pays                                                                :     Liste de 172 pays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%_Evolutipon_population_2012/17        :     Evolution de la population de 2012 à 2017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Croissance Annuelle                                   :      Données de la Banque Mondiale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2000" dirty="0">
                <a:solidFill>
                  <a:schemeClr val="tx1"/>
                </a:solidFill>
                <a:latin typeface="var(--jp-code-font-family)"/>
              </a:rPr>
              <a:t>PIB/</a:t>
            </a:r>
            <a:r>
              <a:rPr lang="fr-FR" altLang="fr-FR" sz="2000" dirty="0" err="1">
                <a:solidFill>
                  <a:schemeClr val="tx1"/>
                </a:solidFill>
                <a:latin typeface="var(--jp-code-font-family)"/>
              </a:rPr>
              <a:t>hab</a:t>
            </a:r>
            <a:r>
              <a:rPr lang="fr-FR" altLang="fr-FR" sz="2000" dirty="0">
                <a:solidFill>
                  <a:schemeClr val="tx1"/>
                </a:solidFill>
                <a:latin typeface="var(--jp-code-font-family)"/>
              </a:rPr>
              <a:t>                                                         :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Données de la Banque Mondiale</a:t>
            </a:r>
            <a:endParaRPr lang="fr-FR" altLang="fr-FR" sz="2000" dirty="0">
              <a:solidFill>
                <a:schemeClr val="tx1"/>
              </a:solidFill>
              <a:latin typeface="var(--jp-code-font-family)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Performance logistique                              :     Données de la Banque Mondiale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2000" dirty="0">
                <a:solidFill>
                  <a:schemeClr val="tx1"/>
                </a:solidFill>
                <a:latin typeface="var(--jp-code-font-family)"/>
              </a:rPr>
              <a:t>Taux de dépendance aux importations   :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Données de la Banque Mondiale</a:t>
            </a:r>
            <a:endParaRPr lang="fr-FR" altLang="fr-FR" sz="2000" dirty="0">
              <a:solidFill>
                <a:schemeClr val="tx1"/>
              </a:solidFill>
              <a:latin typeface="var(--jp-code-font-family)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Stabilité politique                                        :     Données de la Banque Mondiale Moyenne de 12 à 17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chemeClr val="tx1"/>
                </a:solidFill>
                <a:latin typeface="var(--jp-code-font-family)"/>
              </a:rPr>
              <a:t>%</a:t>
            </a:r>
            <a:r>
              <a:rPr lang="fr-FR" altLang="fr-FR" dirty="0" err="1">
                <a:solidFill>
                  <a:schemeClr val="tx1"/>
                </a:solidFill>
                <a:latin typeface="var(--jp-code-font-family)"/>
              </a:rPr>
              <a:t>Production_Volailles</a:t>
            </a:r>
            <a:r>
              <a:rPr lang="fr-FR" altLang="fr-FR" dirty="0">
                <a:solidFill>
                  <a:schemeClr val="tx1"/>
                </a:solidFill>
                <a:latin typeface="var(--jp-code-font-family)"/>
              </a:rPr>
              <a:t>                               :      Ration Production de volailles / Production Protéines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Taux d’ouverture                                         :      Données de la Banque Mondiale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000" dirty="0">
              <a:solidFill>
                <a:schemeClr val="tx1"/>
              </a:solidFill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000" dirty="0">
              <a:solidFill>
                <a:schemeClr val="tx1"/>
              </a:solidFill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000" dirty="0">
              <a:solidFill>
                <a:schemeClr val="tx1"/>
              </a:solidFill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2A38480-E32C-4B5E-8D03-A3BA0E2CE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09" t="34040" r="16667" b="63266"/>
          <a:stretch/>
        </p:blipFill>
        <p:spPr>
          <a:xfrm>
            <a:off x="691584" y="1813469"/>
            <a:ext cx="11038598" cy="5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2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7F6F7-27C6-42FB-A4B1-D883C7D1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TRAITEMENT DES VALEURS NULLES</a:t>
            </a:r>
            <a:br>
              <a:rPr lang="fr-FR" dirty="0"/>
            </a:br>
            <a:r>
              <a:rPr lang="fr-FR" sz="3600" b="1" dirty="0" err="1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scikit-learn</a:t>
            </a:r>
            <a:endParaRPr lang="fr-FR" sz="3600" b="1" dirty="0">
              <a:solidFill>
                <a:srgbClr val="5E36F3"/>
              </a:solidFill>
              <a:latin typeface="inherit"/>
              <a:ea typeface="+mn-ea"/>
              <a:cs typeface="+mn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9C6669-878A-49EA-8968-8670F6108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1846052"/>
            <a:ext cx="5120641" cy="736282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Methode</a:t>
            </a:r>
            <a:r>
              <a:rPr lang="fr-FR" dirty="0"/>
              <a:t>: </a:t>
            </a:r>
            <a:r>
              <a:rPr lang="fr-FR" dirty="0" err="1"/>
              <a:t>impute.IterativeImputer</a:t>
            </a:r>
            <a:r>
              <a:rPr lang="fr-FR" dirty="0"/>
              <a:t>             </a:t>
            </a:r>
            <a:r>
              <a:rPr lang="fr-FR" sz="1200" dirty="0"/>
              <a:t>Documentation: </a:t>
            </a:r>
            <a:r>
              <a:rPr lang="fr-FR" sz="1200" dirty="0">
                <a:hlinkClick r:id="rId2"/>
              </a:rPr>
              <a:t>lien</a:t>
            </a:r>
            <a:endParaRPr lang="fr-FR" sz="12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77EDAB-3C5A-4588-B27B-A42C4A9845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Estime chaque caractéristique à partir de toutes les autres.</a:t>
            </a:r>
          </a:p>
          <a:p>
            <a:r>
              <a:rPr lang="fr-FR" dirty="0"/>
              <a:t>Une stratégie d'imputation des valeurs manquantes en modélisant chaque caractéristique avec des valeurs manquantes en fonction d'autres caractéristiques de manière circulaire.</a:t>
            </a:r>
          </a:p>
          <a:p>
            <a:r>
              <a:rPr lang="fr-FR" dirty="0"/>
              <a:t>Pour ce maximiser la qualité des résultat j’ai conservé toutes les variables qui caractérise le pays, même celle non pertinente pour cette analyse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413714-9F16-4E12-955B-A6234380B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00" t="19226" r="22651" b="13434"/>
          <a:stretch/>
        </p:blipFill>
        <p:spPr>
          <a:xfrm>
            <a:off x="6284420" y="1737359"/>
            <a:ext cx="4559071" cy="44325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97819D-B61C-4926-A763-54ED51170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73" t="25309" r="23712" b="22053"/>
          <a:stretch/>
        </p:blipFill>
        <p:spPr>
          <a:xfrm>
            <a:off x="10811162" y="1784463"/>
            <a:ext cx="563418" cy="44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793D9-81F4-43F1-89BF-8028BAFE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800" dirty="0"/>
              <a:t>PRÉSENTATION DIFFÉRENTES TECHNIQUE DE CLUSTERING UTILISÉ</a:t>
            </a:r>
            <a:br>
              <a:rPr lang="fr-FR" sz="4800" dirty="0"/>
            </a:br>
            <a:r>
              <a:rPr lang="fr-FR" sz="4000" b="1" dirty="0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Le </a:t>
            </a:r>
            <a:r>
              <a:rPr lang="fr-FR" sz="4000" b="1" dirty="0" err="1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Dendogramme</a:t>
            </a:r>
            <a:endParaRPr lang="fr-FR" sz="1800" b="1" dirty="0">
              <a:solidFill>
                <a:srgbClr val="5E36F3"/>
              </a:solidFill>
              <a:latin typeface="inherit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5A1D1-BFE0-443C-B2A8-AD17EA46C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2469804" cy="40233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fr-FR" sz="1700" dirty="0"/>
          </a:p>
          <a:p>
            <a:pPr marL="0" indent="0" algn="ctr">
              <a:buNone/>
            </a:pPr>
            <a:r>
              <a:rPr lang="fr-FR" sz="1700" b="0" i="0" dirty="0">
                <a:solidFill>
                  <a:srgbClr val="000000"/>
                </a:solidFill>
                <a:effectLst/>
                <a:latin typeface="Metropolis"/>
              </a:rPr>
              <a:t>Si l’algorithme va de bas en haut, il s’agit d’un </a:t>
            </a:r>
            <a:r>
              <a:rPr lang="fr-FR" sz="1700" b="0" i="0" dirty="0" err="1">
                <a:solidFill>
                  <a:srgbClr val="000000"/>
                </a:solidFill>
                <a:effectLst/>
                <a:latin typeface="Metropolis"/>
              </a:rPr>
              <a:t>d’un</a:t>
            </a:r>
            <a:r>
              <a:rPr lang="fr-FR" sz="1700" b="0" i="0" dirty="0">
                <a:solidFill>
                  <a:srgbClr val="000000"/>
                </a:solidFill>
                <a:effectLst/>
                <a:latin typeface="Metropolis"/>
              </a:rPr>
              <a:t> </a:t>
            </a:r>
            <a:r>
              <a:rPr lang="fr-FR" sz="1700" b="1" i="0" dirty="0">
                <a:solidFill>
                  <a:srgbClr val="5E36F3"/>
                </a:solidFill>
                <a:effectLst/>
                <a:latin typeface="inherit"/>
              </a:rPr>
              <a:t>algorithme HAC : </a:t>
            </a:r>
            <a:r>
              <a:rPr lang="fr-FR" sz="1700" b="1" i="0" dirty="0" err="1">
                <a:solidFill>
                  <a:srgbClr val="5E36F3"/>
                </a:solidFill>
                <a:effectLst/>
                <a:latin typeface="inherit"/>
              </a:rPr>
              <a:t>Hierachical</a:t>
            </a:r>
            <a:r>
              <a:rPr lang="fr-FR" sz="1700" b="1" i="0" dirty="0">
                <a:solidFill>
                  <a:srgbClr val="5E36F3"/>
                </a:solidFill>
                <a:effectLst/>
                <a:latin typeface="inherit"/>
              </a:rPr>
              <a:t> </a:t>
            </a:r>
            <a:r>
              <a:rPr lang="fr-FR" sz="1700" b="1" i="0" dirty="0" err="1">
                <a:solidFill>
                  <a:srgbClr val="5E36F3"/>
                </a:solidFill>
                <a:effectLst/>
                <a:latin typeface="inherit"/>
              </a:rPr>
              <a:t>Agglomerative</a:t>
            </a:r>
            <a:r>
              <a:rPr lang="fr-FR" sz="1700" b="1" i="0" dirty="0">
                <a:solidFill>
                  <a:srgbClr val="5E36F3"/>
                </a:solidFill>
                <a:effectLst/>
                <a:latin typeface="inherit"/>
              </a:rPr>
              <a:t> Clustering</a:t>
            </a:r>
            <a:r>
              <a:rPr lang="fr-FR" sz="1700" b="0" i="0" dirty="0">
                <a:solidFill>
                  <a:srgbClr val="000000"/>
                </a:solidFill>
                <a:effectLst/>
                <a:latin typeface="Metropolis"/>
              </a:rPr>
              <a:t> </a:t>
            </a:r>
          </a:p>
          <a:p>
            <a:pPr marL="0" indent="0" algn="ctr">
              <a:buNone/>
            </a:pPr>
            <a:endParaRPr lang="fr-FR" sz="1700" b="0" i="0" dirty="0">
              <a:solidFill>
                <a:srgbClr val="000000"/>
              </a:solidFill>
              <a:effectLst/>
              <a:latin typeface="Metropolis"/>
            </a:endParaRPr>
          </a:p>
          <a:p>
            <a:pPr marL="0" indent="0" algn="ctr">
              <a:buNone/>
            </a:pPr>
            <a:r>
              <a:rPr lang="fr-FR" sz="1700" b="0" i="0" dirty="0">
                <a:solidFill>
                  <a:srgbClr val="000000"/>
                </a:solidFill>
                <a:effectLst/>
                <a:latin typeface="Metropolis"/>
              </a:rPr>
              <a:t>Cet algorithme traite d’abord chaque document comme un cluster unique, puis combine les éléments deux par deux pour former de nouveaux clusters.</a:t>
            </a:r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  <a:p>
            <a:pPr algn="ctr"/>
            <a:endParaRPr lang="fr-FR" sz="17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404D44-B1D8-4D74-9B30-0662934F7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6872" y="1845735"/>
            <a:ext cx="3618807" cy="402336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fr-FR" dirty="0"/>
              <a:t>INCONVENIENTS</a:t>
            </a:r>
          </a:p>
          <a:p>
            <a:pPr algn="ctr"/>
            <a:r>
              <a:rPr lang="fr-FR" sz="1800" dirty="0">
                <a:solidFill>
                  <a:srgbClr val="000000"/>
                </a:solidFill>
                <a:latin typeface="Metropolis"/>
              </a:rPr>
              <a:t>S’ exécutera même sur des données inadaptées</a:t>
            </a:r>
          </a:p>
          <a:p>
            <a:pPr algn="ctr"/>
            <a:r>
              <a:rPr lang="fr-FR" sz="1800" dirty="0">
                <a:solidFill>
                  <a:srgbClr val="000000"/>
                </a:solidFill>
                <a:latin typeface="Metropolis"/>
              </a:rPr>
              <a:t>Important de choisir la bonne méthode de calcul: lien unique, single-linkage ou lien complet,</a:t>
            </a:r>
            <a:r>
              <a:rPr lang="fr-FR" sz="1600" b="1" i="0" dirty="0">
                <a:solidFill>
                  <a:srgbClr val="5E36F3"/>
                </a:solidFill>
                <a:effectLst/>
                <a:latin typeface="Metropoli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Metropolis"/>
              </a:rPr>
              <a:t>de la moyenne du groupe ou </a:t>
            </a:r>
            <a:r>
              <a:rPr lang="fr-FR" sz="1800" dirty="0" err="1">
                <a:solidFill>
                  <a:srgbClr val="000000"/>
                </a:solidFill>
                <a:latin typeface="Metropolis"/>
              </a:rPr>
              <a:t>centroid</a:t>
            </a:r>
            <a:r>
              <a:rPr lang="fr-FR" sz="1800" dirty="0">
                <a:solidFill>
                  <a:srgbClr val="000000"/>
                </a:solidFill>
                <a:latin typeface="Metropolis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Metropolis"/>
              </a:rPr>
              <a:t>similarity</a:t>
            </a:r>
            <a:endParaRPr lang="fr-FR" sz="1800" dirty="0">
              <a:solidFill>
                <a:srgbClr val="000000"/>
              </a:solidFill>
              <a:latin typeface="Metropolis"/>
            </a:endParaRPr>
          </a:p>
          <a:p>
            <a:pPr algn="ctr" fontAlgn="base"/>
            <a:r>
              <a:rPr lang="fr-FR" sz="1800" dirty="0">
                <a:solidFill>
                  <a:srgbClr val="000000"/>
                </a:solidFill>
                <a:latin typeface="Metropolis"/>
              </a:rPr>
              <a:t>Puissance de calcul et une capacité de stockage colossales. </a:t>
            </a:r>
          </a:p>
          <a:p>
            <a:pPr algn="ctr" fontAlgn="base"/>
            <a:r>
              <a:rPr lang="fr-FR" sz="1900" dirty="0">
                <a:solidFill>
                  <a:srgbClr val="000000"/>
                </a:solidFill>
                <a:latin typeface="Metropolis"/>
              </a:rPr>
              <a:t>A</a:t>
            </a:r>
            <a:r>
              <a:rPr lang="fr-FR" sz="1900" b="0" i="0" dirty="0">
                <a:solidFill>
                  <a:srgbClr val="000000"/>
                </a:solidFill>
                <a:effectLst/>
                <a:latin typeface="Metropolis"/>
              </a:rPr>
              <a:t>lgorithmes représentent </a:t>
            </a:r>
            <a:r>
              <a:rPr lang="fr-FR" sz="1900" b="1" i="0" dirty="0">
                <a:solidFill>
                  <a:srgbClr val="5E36F3"/>
                </a:solidFill>
                <a:effectLst/>
                <a:latin typeface="inherit"/>
              </a:rPr>
              <a:t>quatre fois la taille d’un algorithme de K-moyennes</a:t>
            </a:r>
            <a:r>
              <a:rPr lang="fr-FR" sz="1900" b="0" i="0" dirty="0">
                <a:solidFill>
                  <a:srgbClr val="000000"/>
                </a:solidFill>
                <a:effectLst/>
                <a:latin typeface="Metropolis"/>
              </a:rPr>
              <a:t>. </a:t>
            </a:r>
          </a:p>
          <a:p>
            <a:pPr algn="ctr" fontAlgn="base"/>
            <a:r>
              <a:rPr lang="fr-FR" sz="1900" b="0" i="0" dirty="0">
                <a:solidFill>
                  <a:srgbClr val="000000"/>
                </a:solidFill>
                <a:effectLst/>
                <a:latin typeface="Metropolis"/>
              </a:rPr>
              <a:t>La fusion entre les groupes est irréversible. Ceci peut poser problème pour des données bruyantes ou de haute dimension</a:t>
            </a:r>
          </a:p>
          <a:p>
            <a:pPr algn="ctr"/>
            <a:endParaRPr lang="fr-FR" sz="1800" dirty="0">
              <a:solidFill>
                <a:srgbClr val="000000"/>
              </a:solidFill>
              <a:latin typeface="Metropolis"/>
            </a:endParaRPr>
          </a:p>
          <a:p>
            <a:pPr algn="ctr"/>
            <a:endParaRPr lang="fr-FR" dirty="0">
              <a:solidFill>
                <a:srgbClr val="000000"/>
              </a:solidFill>
              <a:latin typeface="Metropolis"/>
            </a:endParaRPr>
          </a:p>
          <a:p>
            <a:pPr algn="ctr"/>
            <a:endParaRPr lang="fr-FR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2271A757-A1F2-4290-AFB2-EDEF7AD03C92}"/>
              </a:ext>
            </a:extLst>
          </p:cNvPr>
          <p:cNvSpPr txBox="1">
            <a:spLocks/>
          </p:cNvSpPr>
          <p:nvPr/>
        </p:nvSpPr>
        <p:spPr>
          <a:xfrm>
            <a:off x="3742574" y="1845734"/>
            <a:ext cx="361880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AVANTAGES</a:t>
            </a:r>
          </a:p>
          <a:p>
            <a:pPr algn="ctr"/>
            <a:endParaRPr lang="fr-FR" sz="700" dirty="0"/>
          </a:p>
          <a:p>
            <a:pPr algn="ctr"/>
            <a:r>
              <a:rPr lang="fr-FR" sz="1700" dirty="0">
                <a:solidFill>
                  <a:srgbClr val="000000"/>
                </a:solidFill>
                <a:latin typeface="Metropolis"/>
              </a:rPr>
              <a:t>En jouant sur la profondeur de l'arbre, on peut explorer différentes possibilités et choisir le nombre de classes qui nous convient le mieux après</a:t>
            </a:r>
          </a:p>
          <a:p>
            <a:pPr algn="ctr"/>
            <a:endParaRPr lang="fr-FR" sz="1700" dirty="0">
              <a:solidFill>
                <a:srgbClr val="000000"/>
              </a:solidFill>
              <a:latin typeface="Metropolis"/>
            </a:endParaRPr>
          </a:p>
          <a:p>
            <a:pPr algn="ctr"/>
            <a:r>
              <a:rPr lang="fr-FR" sz="1700" dirty="0">
                <a:solidFill>
                  <a:srgbClr val="000000"/>
                </a:solidFill>
                <a:latin typeface="Metropolis"/>
              </a:rPr>
              <a:t>Arborescence très visuelle</a:t>
            </a:r>
          </a:p>
        </p:txBody>
      </p:sp>
    </p:spTree>
    <p:extLst>
      <p:ext uri="{BB962C8B-B14F-4D97-AF65-F5344CB8AC3E}">
        <p14:creationId xmlns:p14="http://schemas.microsoft.com/office/powerpoint/2010/main" val="42784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793D9-81F4-43F1-89BF-8028BAFE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800" dirty="0"/>
              <a:t>PRÉSENTATION DIFFÉRENTES TECHNIQUE DE CLUSTERING UTILISÉ</a:t>
            </a:r>
            <a:br>
              <a:rPr lang="fr-FR" sz="4800" dirty="0"/>
            </a:br>
            <a:r>
              <a:rPr lang="fr-FR" sz="4000" b="1" dirty="0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Le K-</a:t>
            </a:r>
            <a:r>
              <a:rPr lang="fr-FR" sz="4000" b="1" dirty="0" err="1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means</a:t>
            </a:r>
            <a:endParaRPr lang="fr-FR" sz="1800" b="1" dirty="0">
              <a:solidFill>
                <a:srgbClr val="5E36F3"/>
              </a:solidFill>
              <a:latin typeface="inherit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5A1D1-BFE0-443C-B2A8-AD17EA46C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2469804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1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fr-FR" sz="18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1700" dirty="0">
                <a:latin typeface="Metropolis"/>
              </a:rPr>
              <a:t>Algorithme de clustering le plus simple. Il permet de réaliser des analyses non supervisées, de regrouper les individus ayant des caractéristiques similaires</a:t>
            </a:r>
          </a:p>
          <a:p>
            <a:pPr marL="0" indent="0" algn="ctr">
              <a:buNone/>
            </a:pPr>
            <a:endParaRPr lang="fr-FR" sz="1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404D44-B1D8-4D74-9B30-0662934F7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6872" y="1845735"/>
            <a:ext cx="3618807" cy="4023360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Metropolis"/>
              </a:rPr>
              <a:t>INCONVENIENTS</a:t>
            </a:r>
            <a:endParaRPr lang="fr-FR" sz="1700" b="1" dirty="0">
              <a:latin typeface="Metropolis"/>
            </a:endParaRPr>
          </a:p>
          <a:p>
            <a:pPr algn="ctr"/>
            <a:r>
              <a:rPr lang="fr-FR" sz="1700" dirty="0">
                <a:solidFill>
                  <a:srgbClr val="202124"/>
                </a:solidFill>
                <a:latin typeface="Metropolis"/>
              </a:rPr>
              <a:t>Le nombre de clusters doit être défini à l’avance</a:t>
            </a:r>
          </a:p>
          <a:p>
            <a:pPr algn="ctr"/>
            <a:r>
              <a:rPr lang="fr-FR" sz="1700" dirty="0">
                <a:solidFill>
                  <a:srgbClr val="202124"/>
                </a:solidFill>
                <a:latin typeface="Metropolis"/>
              </a:rPr>
              <a:t>Pas de cohérence entre 2 exécutions </a:t>
            </a:r>
          </a:p>
          <a:p>
            <a:pPr algn="ctr"/>
            <a:r>
              <a:rPr lang="fr-FR" sz="1700" dirty="0">
                <a:solidFill>
                  <a:srgbClr val="202124"/>
                </a:solidFill>
                <a:latin typeface="Metropolis"/>
              </a:rPr>
              <a:t>Forte influence des valeurs aberrantes sur les résultats</a:t>
            </a:r>
          </a:p>
          <a:p>
            <a:pPr algn="ctr"/>
            <a:r>
              <a:rPr lang="fr-FR" sz="1700" dirty="0">
                <a:solidFill>
                  <a:srgbClr val="202124"/>
                </a:solidFill>
                <a:latin typeface="Metropolis"/>
              </a:rPr>
              <a:t>Résultats médiocres pour les données qui ne sont pas linéairement séparables</a:t>
            </a:r>
          </a:p>
          <a:p>
            <a:pPr algn="ctr"/>
            <a:r>
              <a:rPr lang="fr-FR" sz="1700" dirty="0">
                <a:solidFill>
                  <a:srgbClr val="202124"/>
                </a:solidFill>
                <a:latin typeface="Metropolis"/>
              </a:rPr>
              <a:t>Pas adapté aux données non numérique</a:t>
            </a:r>
          </a:p>
          <a:p>
            <a:endParaRPr lang="fr-FR" sz="1700" dirty="0">
              <a:latin typeface="Metropolis"/>
            </a:endParaRP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2271A757-A1F2-4290-AFB2-EDEF7AD03C92}"/>
              </a:ext>
            </a:extLst>
          </p:cNvPr>
          <p:cNvSpPr txBox="1">
            <a:spLocks/>
          </p:cNvSpPr>
          <p:nvPr/>
        </p:nvSpPr>
        <p:spPr>
          <a:xfrm>
            <a:off x="3742574" y="1845734"/>
            <a:ext cx="361880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Metropolis"/>
              </a:rPr>
              <a:t>AVANTAGES</a:t>
            </a:r>
            <a:endParaRPr lang="fr-FR" sz="1700" b="1" dirty="0">
              <a:latin typeface="Metropolis"/>
            </a:endParaRPr>
          </a:p>
          <a:p>
            <a:pPr algn="ctr"/>
            <a:endParaRPr lang="fr-FR" sz="1700" dirty="0">
              <a:latin typeface="Metropolis"/>
            </a:endParaRPr>
          </a:p>
          <a:p>
            <a:pPr algn="ctr"/>
            <a:r>
              <a:rPr lang="fr-FR" sz="1700" dirty="0">
                <a:latin typeface="Metropolis"/>
              </a:rPr>
              <a:t>Facile à comprendre et à implémenter</a:t>
            </a:r>
          </a:p>
          <a:p>
            <a:pPr algn="ctr"/>
            <a:r>
              <a:rPr lang="fr-FR" sz="1700" dirty="0">
                <a:latin typeface="Metropolis"/>
              </a:rPr>
              <a:t>N e nécessite qu'un seul choix de départ : k, le nombre de classes voulues. On initialise l'algorithme avec k points au hasard parmi les n individus</a:t>
            </a:r>
          </a:p>
          <a:p>
            <a:pPr algn="ctr"/>
            <a:endParaRPr lang="fr-FR" sz="1700" dirty="0">
              <a:latin typeface="Metropolis"/>
            </a:endParaRPr>
          </a:p>
          <a:p>
            <a:pPr algn="ctr"/>
            <a:r>
              <a:rPr lang="fr-FR" sz="1700" dirty="0">
                <a:latin typeface="Metropolis"/>
              </a:rPr>
              <a:t>Faibles temps de calcul</a:t>
            </a:r>
          </a:p>
        </p:txBody>
      </p:sp>
    </p:spTree>
    <p:extLst>
      <p:ext uri="{BB962C8B-B14F-4D97-AF65-F5344CB8AC3E}">
        <p14:creationId xmlns:p14="http://schemas.microsoft.com/office/powerpoint/2010/main" val="393114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793D9-81F4-43F1-89BF-8028BAFE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800" dirty="0"/>
              <a:t>PRÉSENTATION DIFFÉRENTES TECHNIQUE DE CLUSTERING UTILISÉ</a:t>
            </a:r>
            <a:br>
              <a:rPr lang="fr-FR" sz="4800" dirty="0"/>
            </a:br>
            <a:r>
              <a:rPr lang="fr-FR" sz="4000" b="1" dirty="0">
                <a:solidFill>
                  <a:srgbClr val="5E36F3"/>
                </a:solidFill>
                <a:latin typeface="inherit"/>
                <a:ea typeface="+mn-ea"/>
                <a:cs typeface="+mn-cs"/>
              </a:rPr>
              <a:t>ACP</a:t>
            </a:r>
            <a:endParaRPr lang="fr-FR" sz="1800" b="1" dirty="0">
              <a:solidFill>
                <a:srgbClr val="5E36F3"/>
              </a:solidFill>
              <a:latin typeface="inherit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5A1D1-BFE0-443C-B2A8-AD17EA46C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2469804" cy="4023360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fr-FR" sz="18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fr-FR" sz="19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fr-FR" sz="6800" dirty="0">
                <a:latin typeface="Metropolis"/>
              </a:rPr>
              <a:t>Permet: d'identifier des “profils cachés” dans un jeu de données, de réduire les dimensions des données en enlevant la redondance des données, d'identifier les variables corrélées.</a:t>
            </a:r>
          </a:p>
          <a:p>
            <a:pPr algn="ctr">
              <a:lnSpc>
                <a:spcPct val="110000"/>
              </a:lnSpc>
            </a:pPr>
            <a:r>
              <a:rPr lang="fr-FR" sz="6800" dirty="0">
                <a:latin typeface="Metropolis"/>
              </a:rPr>
              <a:t>Étudier les liaisons entre variables, et trouver de nouvelles variables qui synthétisent les groupes de variables très liées</a:t>
            </a:r>
          </a:p>
          <a:p>
            <a:pPr marL="0" indent="0" algn="ctr">
              <a:buNone/>
            </a:pPr>
            <a:endParaRPr lang="fr-FR" sz="18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2271A757-A1F2-4290-AFB2-EDEF7AD03C92}"/>
              </a:ext>
            </a:extLst>
          </p:cNvPr>
          <p:cNvSpPr txBox="1">
            <a:spLocks/>
          </p:cNvSpPr>
          <p:nvPr/>
        </p:nvSpPr>
        <p:spPr>
          <a:xfrm>
            <a:off x="3742574" y="1845734"/>
            <a:ext cx="361880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700" b="1" dirty="0">
                <a:latin typeface="Metropolis"/>
              </a:rPr>
              <a:t>AVANTAGES</a:t>
            </a:r>
          </a:p>
          <a:p>
            <a:pPr algn="ctr"/>
            <a:endParaRPr lang="fr-FR" sz="1700" dirty="0">
              <a:latin typeface="Metropolis"/>
            </a:endParaRPr>
          </a:p>
          <a:p>
            <a:pPr algn="ctr"/>
            <a:r>
              <a:rPr lang="fr-FR" sz="1800" b="0" i="0" dirty="0">
                <a:solidFill>
                  <a:srgbClr val="000000"/>
                </a:solidFill>
                <a:effectLst/>
                <a:latin typeface="Metropolis"/>
              </a:rPr>
              <a:t>La lecture pour chacun des facteurs retenus (F1, Fn)des corrélations avec les variables permet ensuite de déterminer leur signification concrète </a:t>
            </a:r>
          </a:p>
          <a:p>
            <a:pPr algn="ctr"/>
            <a:r>
              <a:rPr lang="fr-FR" sz="1800" dirty="0">
                <a:solidFill>
                  <a:srgbClr val="000000"/>
                </a:solidFill>
                <a:latin typeface="Metropolis"/>
              </a:rPr>
              <a:t>R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Metropolis"/>
              </a:rPr>
              <a:t>eprésentation cartographique: partition de l’ensemble des</a:t>
            </a:r>
            <a:r>
              <a:rPr lang="fr-FR" sz="1800" b="0" i="1" dirty="0">
                <a:solidFill>
                  <a:srgbClr val="000000"/>
                </a:solidFill>
                <a:effectLst/>
                <a:latin typeface="Metropolis"/>
              </a:rPr>
              <a:t> individus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Metropolis"/>
              </a:rPr>
              <a:t> en fonction de leurs coordonnées sur les axe</a:t>
            </a:r>
          </a:p>
          <a:p>
            <a:pPr algn="ctr"/>
            <a:endParaRPr lang="fr-FR" sz="1700" dirty="0">
              <a:solidFill>
                <a:srgbClr val="202124"/>
              </a:solidFill>
              <a:latin typeface="Metropoli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4E1425-CD4B-4981-9BA5-FED6FF5ACB8B}"/>
              </a:ext>
            </a:extLst>
          </p:cNvPr>
          <p:cNvSpPr txBox="1"/>
          <p:nvPr/>
        </p:nvSpPr>
        <p:spPr>
          <a:xfrm>
            <a:off x="7860145" y="1887693"/>
            <a:ext cx="371301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0000"/>
                </a:solidFill>
                <a:latin typeface="Metropolis"/>
              </a:rPr>
              <a:t>INCONVENIENTS</a:t>
            </a:r>
            <a:endParaRPr lang="fr-FR" sz="1800" b="1" dirty="0">
              <a:solidFill>
                <a:srgbClr val="000000"/>
              </a:solidFill>
              <a:latin typeface="Metropolis"/>
            </a:endParaRPr>
          </a:p>
          <a:p>
            <a:pPr algn="ctr"/>
            <a:endParaRPr lang="fr-FR" sz="1700" dirty="0">
              <a:solidFill>
                <a:srgbClr val="000000"/>
              </a:solidFill>
              <a:latin typeface="Metropolis"/>
            </a:endParaRPr>
          </a:p>
          <a:p>
            <a:pPr algn="ctr"/>
            <a:r>
              <a:rPr lang="fr-FR" sz="1700" dirty="0">
                <a:solidFill>
                  <a:srgbClr val="000000"/>
                </a:solidFill>
                <a:latin typeface="Metropolis"/>
              </a:rPr>
              <a:t>Utilise ce coefficient r (Pearson) , très sensible aux </a:t>
            </a:r>
            <a:r>
              <a:rPr lang="fr-FR" sz="1700" dirty="0" err="1">
                <a:solidFill>
                  <a:srgbClr val="000000"/>
                </a:solidFill>
                <a:latin typeface="Metropolis"/>
              </a:rPr>
              <a:t>outliers</a:t>
            </a:r>
            <a:r>
              <a:rPr lang="fr-FR" sz="1700" dirty="0">
                <a:solidFill>
                  <a:srgbClr val="000000"/>
                </a:solidFill>
                <a:latin typeface="Metropolis"/>
              </a:rPr>
              <a:t> , elle ne peut donc mesurer que les liaisons linéaires entre les variables. Pour passer outre ce problème, on peut utiliser l’ACP avec noyau</a:t>
            </a:r>
          </a:p>
          <a:p>
            <a:pPr algn="ctr"/>
            <a:endParaRPr lang="fr-FR" sz="1700" dirty="0">
              <a:solidFill>
                <a:srgbClr val="000000"/>
              </a:solidFill>
              <a:latin typeface="Metropolis"/>
            </a:endParaRPr>
          </a:p>
          <a:p>
            <a:pPr algn="ctr"/>
            <a:r>
              <a:rPr lang="fr-FR" sz="1700" dirty="0">
                <a:solidFill>
                  <a:srgbClr val="000000"/>
                </a:solidFill>
                <a:latin typeface="Metropolis"/>
              </a:rPr>
              <a:t>ne se limite qu’aux variables quantitatives</a:t>
            </a:r>
          </a:p>
        </p:txBody>
      </p:sp>
    </p:spTree>
    <p:extLst>
      <p:ext uri="{BB962C8B-B14F-4D97-AF65-F5344CB8AC3E}">
        <p14:creationId xmlns:p14="http://schemas.microsoft.com/office/powerpoint/2010/main" val="424851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E3EEF71-7E3E-4269-ABCF-67714AC51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94" t="19764" r="9621" b="12304"/>
          <a:stretch/>
        </p:blipFill>
        <p:spPr>
          <a:xfrm>
            <a:off x="1810327" y="1209964"/>
            <a:ext cx="7607812" cy="48490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56B4F5-810A-4431-B31B-76A63E2D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0708"/>
          </a:xfrm>
        </p:spPr>
        <p:txBody>
          <a:bodyPr/>
          <a:lstStyle/>
          <a:p>
            <a:pPr marL="0" indent="0" algn="ctr">
              <a:buNone/>
            </a:pPr>
            <a:r>
              <a:rPr lang="fr-FR" sz="4800" dirty="0"/>
              <a:t>Le </a:t>
            </a:r>
            <a:r>
              <a:rPr lang="fr-FR" sz="4800" dirty="0" err="1"/>
              <a:t>Dendogramme</a:t>
            </a:r>
            <a:endParaRPr lang="fr-FR" sz="4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BF47AA-1B1D-4E06-BCBD-09415F4A579C}"/>
              </a:ext>
            </a:extLst>
          </p:cNvPr>
          <p:cNvSpPr txBox="1"/>
          <p:nvPr/>
        </p:nvSpPr>
        <p:spPr>
          <a:xfrm>
            <a:off x="591127" y="1911927"/>
            <a:ext cx="27709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Exemple de pays par cluster</a:t>
            </a:r>
          </a:p>
          <a:p>
            <a:endParaRPr lang="fr-FR" sz="1600" b="1" dirty="0"/>
          </a:p>
          <a:p>
            <a:r>
              <a:rPr lang="fr-FR" sz="1200" b="1" dirty="0"/>
              <a:t>Group </a:t>
            </a:r>
            <a:r>
              <a:rPr lang="fr-FR" sz="1200" b="1" dirty="0" err="1"/>
              <a:t>Dendogramme</a:t>
            </a:r>
            <a:r>
              <a:rPr lang="fr-FR" sz="1200" b="1" dirty="0"/>
              <a:t> 1</a:t>
            </a:r>
          </a:p>
          <a:p>
            <a:r>
              <a:rPr lang="fr-FR" sz="1200" dirty="0"/>
              <a:t>Burkina Faso, Bénin, Cabo Verde, Haïti, Lesotho, Libéria, Rwanda, Togo, Yémen</a:t>
            </a:r>
          </a:p>
          <a:p>
            <a:r>
              <a:rPr lang="fr-FR" sz="1200" dirty="0"/>
              <a:t> </a:t>
            </a:r>
          </a:p>
          <a:p>
            <a:r>
              <a:rPr lang="fr-FR" sz="1200" b="1" dirty="0"/>
              <a:t>Group </a:t>
            </a:r>
            <a:r>
              <a:rPr lang="fr-FR" sz="1200" b="1" dirty="0" err="1"/>
              <a:t>Dendogramme</a:t>
            </a:r>
            <a:r>
              <a:rPr lang="fr-FR" sz="1200" b="1" dirty="0"/>
              <a:t> 2</a:t>
            </a:r>
          </a:p>
          <a:p>
            <a:r>
              <a:rPr lang="fr-FR" sz="1200" dirty="0"/>
              <a:t>Barbade, Belgique, Belize, Botswana, Brésil, Bélarus, Cambodge, Canada, Chine - RAS de Hong-Kong, Chine - RAS de Macao, Turkménistan, Turquie, Uruguay, Nam, Égypte, Émirats arabes unis, Équateur, États-Unis d'Amérique</a:t>
            </a:r>
          </a:p>
          <a:p>
            <a:r>
              <a:rPr lang="fr-FR" sz="1200" dirty="0"/>
              <a:t> </a:t>
            </a:r>
          </a:p>
          <a:p>
            <a:r>
              <a:rPr lang="fr-FR" sz="1200" b="1" dirty="0"/>
              <a:t>Group </a:t>
            </a:r>
            <a:r>
              <a:rPr lang="fr-FR" sz="1200" b="1" dirty="0" err="1"/>
              <a:t>Dendogramme</a:t>
            </a:r>
            <a:r>
              <a:rPr lang="fr-FR" sz="1200" b="1" dirty="0"/>
              <a:t> 3</a:t>
            </a:r>
          </a:p>
          <a:p>
            <a:r>
              <a:rPr lang="fr-FR" sz="1200" dirty="0"/>
              <a:t>Afghanistan, Bolivie , Bosnie-Herzégovine, Cameroun, Congo, Côte d'Ivoire, El Salvador, Eswatini,, République-Unie de Tanzanie, Sierra Leone, Sénégal, Tadjikistan, Tchad, Timor-Leste, Tunisie, Ukraine, Zambie, Zimbabwe, Éthiopie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F36D7E8-F48F-45EF-8F9F-5D2BA548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1745" y="-754294"/>
            <a:ext cx="3845917" cy="8184950"/>
          </a:xfr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03990175-1B5C-44FB-8B67-852FA99E4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47631"/>
              </p:ext>
            </p:extLst>
          </p:nvPr>
        </p:nvGraphicFramePr>
        <p:xfrm>
          <a:off x="175491" y="139286"/>
          <a:ext cx="1634836" cy="12558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7418">
                  <a:extLst>
                    <a:ext uri="{9D8B030D-6E8A-4147-A177-3AD203B41FA5}">
                      <a16:colId xmlns:a16="http://schemas.microsoft.com/office/drawing/2014/main" val="625514763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2760096514"/>
                    </a:ext>
                  </a:extLst>
                </a:gridCol>
              </a:tblGrid>
              <a:tr h="309441">
                <a:tc>
                  <a:txBody>
                    <a:bodyPr/>
                    <a:lstStyle/>
                    <a:p>
                      <a:r>
                        <a:rPr lang="fr-FR" sz="105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Nombre de Pays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387196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r>
                        <a:rPr lang="fr-FR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44719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r>
                        <a:rPr lang="fr-FR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27901"/>
                  </a:ext>
                </a:extLst>
              </a:tr>
              <a:tr h="281455">
                <a:tc>
                  <a:txBody>
                    <a:bodyPr/>
                    <a:lstStyle/>
                    <a:p>
                      <a:r>
                        <a:rPr lang="fr-FR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36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27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D4EC589-E052-4F06-8569-5E92C5EC2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9909"/>
            <a:ext cx="7241309" cy="4618182"/>
          </a:xfrm>
        </p:spPr>
      </p:pic>
      <p:pic>
        <p:nvPicPr>
          <p:cNvPr id="16" name="Image 15" descr="Une image contenant carte&#10;&#10;Description générée automatiquement">
            <a:extLst>
              <a:ext uri="{FF2B5EF4-FFF2-40B4-BE49-F238E27FC236}">
                <a16:creationId xmlns:a16="http://schemas.microsoft.com/office/drawing/2014/main" id="{E221B7ED-3BEF-4992-ACD3-A4BC5424C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36"/>
          <a:stretch/>
        </p:blipFill>
        <p:spPr>
          <a:xfrm>
            <a:off x="6983257" y="101600"/>
            <a:ext cx="5208742" cy="30849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56B4F5-810A-4431-B31B-76A63E2D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0708"/>
          </a:xfrm>
        </p:spPr>
        <p:txBody>
          <a:bodyPr/>
          <a:lstStyle/>
          <a:p>
            <a:pPr marL="0" indent="0">
              <a:buNone/>
            </a:pPr>
            <a:r>
              <a:rPr lang="fr-FR" sz="4800" dirty="0"/>
              <a:t>Le </a:t>
            </a:r>
            <a:r>
              <a:rPr lang="fr-FR" sz="4800" dirty="0" err="1"/>
              <a:t>Dendogramme</a:t>
            </a:r>
            <a:endParaRPr lang="fr-FR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862EF6-273D-4F0C-9B37-33734513D461}"/>
              </a:ext>
            </a:extLst>
          </p:cNvPr>
          <p:cNvSpPr/>
          <p:nvPr/>
        </p:nvSpPr>
        <p:spPr>
          <a:xfrm>
            <a:off x="7357048" y="3104560"/>
            <a:ext cx="4461161" cy="31929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Cluster 1: Pays instable et à très faible revenu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Cluster 2: Amalgame RDM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Cluster 3: Pays très instable, à faible revenu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360397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2464</TotalTime>
  <Words>1507</Words>
  <Application>Microsoft Office PowerPoint</Application>
  <PresentationFormat>Grand écran</PresentationFormat>
  <Paragraphs>206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inherit</vt:lpstr>
      <vt:lpstr>Metropolis</vt:lpstr>
      <vt:lpstr>var(--jp-code-font-family)</vt:lpstr>
      <vt:lpstr>Verdana</vt:lpstr>
      <vt:lpstr>Rétrospective</vt:lpstr>
      <vt:lpstr>Présentation PowerPoint</vt:lpstr>
      <vt:lpstr>SOMMAIRE</vt:lpstr>
      <vt:lpstr>PRESENTATION DES VARIABLES</vt:lpstr>
      <vt:lpstr>TRAITEMENT DES VALEURS NULLES scikit-learn</vt:lpstr>
      <vt:lpstr>PRÉSENTATION DIFFÉRENTES TECHNIQUE DE CLUSTERING UTILISÉ Le Dendogramme</vt:lpstr>
      <vt:lpstr>PRÉSENTATION DIFFÉRENTES TECHNIQUE DE CLUSTERING UTILISÉ Le K-means</vt:lpstr>
      <vt:lpstr>PRÉSENTATION DIFFÉRENTES TECHNIQUE DE CLUSTERING UTILISÉ ACP</vt:lpstr>
      <vt:lpstr>Le Dendogramme</vt:lpstr>
      <vt:lpstr>Le Dendogramme</vt:lpstr>
      <vt:lpstr>Le Kmeans</vt:lpstr>
      <vt:lpstr>Le Kmeans</vt:lpstr>
      <vt:lpstr>ACP</vt:lpstr>
      <vt:lpstr>ACP Nuage de points</vt:lpstr>
      <vt:lpstr>ACP Résultat</vt:lpstr>
      <vt:lpstr>ACP</vt:lpstr>
      <vt:lpstr>COMPARAISON DES RESULTATS</vt:lpstr>
      <vt:lpstr>Sélection des clusters par méthodes Kmeans</vt:lpstr>
      <vt:lpstr>Sélection des clusters par méthodes Dendogramme</vt:lpstr>
      <vt:lpstr>Sélection des clusters par méthodes ACP</vt:lpstr>
      <vt:lpstr>COMPARAISON</vt:lpstr>
      <vt:lpstr>PROPOSITION CLIENT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Angele Mendy</dc:creator>
  <cp:lastModifiedBy>Angele Mendy</cp:lastModifiedBy>
  <cp:revision>25</cp:revision>
  <dcterms:created xsi:type="dcterms:W3CDTF">2022-04-11T21:28:55Z</dcterms:created>
  <dcterms:modified xsi:type="dcterms:W3CDTF">2022-04-13T14:33:14Z</dcterms:modified>
</cp:coreProperties>
</file>